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8"/>
  </p:notesMasterIdLst>
  <p:sldIdLst>
    <p:sldId id="258" r:id="rId2"/>
    <p:sldId id="265" r:id="rId3"/>
    <p:sldId id="262" r:id="rId4"/>
    <p:sldId id="263" r:id="rId5"/>
    <p:sldId id="266" r:id="rId6"/>
    <p:sldId id="267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70B777-9592-0E4C-ACAD-7E31EB7F9E46}" type="doc">
      <dgm:prSet loTypeId="urn:microsoft.com/office/officeart/2005/8/layout/radial6" loCatId="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1AE7E2CA-3B95-424E-84D3-7A4E3BB39CFB}">
      <dgm:prSet phldrT="[Text]" custT="1"/>
      <dgm:spPr/>
      <dgm:t>
        <a:bodyPr/>
        <a:lstStyle/>
        <a:p>
          <a:r>
            <a:rPr lang="en-US" sz="3200" dirty="0">
              <a:solidFill>
                <a:schemeClr val="accent2">
                  <a:lumMod val="75000"/>
                </a:schemeClr>
              </a:solidFill>
            </a:rPr>
            <a:t>LAND TRUST</a:t>
          </a:r>
        </a:p>
      </dgm:t>
    </dgm:pt>
    <dgm:pt modelId="{2AF61E8D-EA75-A046-8F34-13C4F0A4E37A}" type="parTrans" cxnId="{C1CCD9DA-6F7E-9447-AA95-DF5C74BC464A}">
      <dgm:prSet/>
      <dgm:spPr/>
      <dgm:t>
        <a:bodyPr/>
        <a:lstStyle/>
        <a:p>
          <a:endParaRPr lang="en-US"/>
        </a:p>
      </dgm:t>
    </dgm:pt>
    <dgm:pt modelId="{F502FA52-841B-024C-829A-04CA9FEE5201}" type="sibTrans" cxnId="{C1CCD9DA-6F7E-9447-AA95-DF5C74BC464A}">
      <dgm:prSet/>
      <dgm:spPr/>
      <dgm:t>
        <a:bodyPr/>
        <a:lstStyle/>
        <a:p>
          <a:endParaRPr lang="en-US"/>
        </a:p>
      </dgm:t>
    </dgm:pt>
    <dgm:pt modelId="{AAE2EB51-4DE3-BA4A-9EDC-F26CAF994738}">
      <dgm:prSet phldrT="[Text]"/>
      <dgm:spPr/>
      <dgm:t>
        <a:bodyPr/>
        <a:lstStyle/>
        <a:p>
          <a:r>
            <a:rPr lang="en-US" dirty="0">
              <a:solidFill>
                <a:schemeClr val="accent2">
                  <a:lumMod val="75000"/>
                </a:schemeClr>
              </a:solidFill>
            </a:rPr>
            <a:t>LANDOWNER</a:t>
          </a:r>
        </a:p>
      </dgm:t>
    </dgm:pt>
    <dgm:pt modelId="{59763AC4-B0D6-854F-8FF3-10C1EE5F17BA}" type="parTrans" cxnId="{41039C33-FF98-A846-81A8-3BB45F385408}">
      <dgm:prSet/>
      <dgm:spPr/>
      <dgm:t>
        <a:bodyPr/>
        <a:lstStyle/>
        <a:p>
          <a:endParaRPr lang="en-US"/>
        </a:p>
      </dgm:t>
    </dgm:pt>
    <dgm:pt modelId="{AF359796-E4E4-3C46-BEA5-BE4ADA4C12F8}" type="sibTrans" cxnId="{41039C33-FF98-A846-81A8-3BB45F385408}">
      <dgm:prSet/>
      <dgm:spPr/>
      <dgm:t>
        <a:bodyPr/>
        <a:lstStyle/>
        <a:p>
          <a:endParaRPr lang="en-US"/>
        </a:p>
      </dgm:t>
    </dgm:pt>
    <dgm:pt modelId="{493D5BA6-96CF-CA43-AE87-D18B46CB2E41}">
      <dgm:prSet phldrT="[Text]"/>
      <dgm:spPr/>
      <dgm:t>
        <a:bodyPr/>
        <a:lstStyle/>
        <a:p>
          <a:r>
            <a:rPr lang="en-US" dirty="0">
              <a:solidFill>
                <a:schemeClr val="accent2">
                  <a:lumMod val="75000"/>
                </a:schemeClr>
              </a:solidFill>
            </a:rPr>
            <a:t>ENDOWMENT HOLDER</a:t>
          </a:r>
        </a:p>
      </dgm:t>
    </dgm:pt>
    <dgm:pt modelId="{73D52162-5F57-614B-A423-DA960F8F0DC4}" type="parTrans" cxnId="{B5C0BEA5-D9FC-7F41-9EF3-A5FFCF389582}">
      <dgm:prSet/>
      <dgm:spPr/>
      <dgm:t>
        <a:bodyPr/>
        <a:lstStyle/>
        <a:p>
          <a:endParaRPr lang="en-US"/>
        </a:p>
      </dgm:t>
    </dgm:pt>
    <dgm:pt modelId="{563F296C-870C-1846-AD8B-2E837F0E28B3}" type="sibTrans" cxnId="{B5C0BEA5-D9FC-7F41-9EF3-A5FFCF389582}">
      <dgm:prSet/>
      <dgm:spPr/>
      <dgm:t>
        <a:bodyPr/>
        <a:lstStyle/>
        <a:p>
          <a:endParaRPr lang="en-US"/>
        </a:p>
      </dgm:t>
    </dgm:pt>
    <dgm:pt modelId="{0A14D544-6B11-6047-AD62-9848BF187023}">
      <dgm:prSet phldrT="[Text]"/>
      <dgm:spPr/>
      <dgm:t>
        <a:bodyPr/>
        <a:lstStyle/>
        <a:p>
          <a:r>
            <a:rPr lang="en-US" dirty="0">
              <a:solidFill>
                <a:schemeClr val="accent2">
                  <a:lumMod val="75000"/>
                </a:schemeClr>
              </a:solidFill>
            </a:rPr>
            <a:t>CE HOLDER</a:t>
          </a:r>
        </a:p>
      </dgm:t>
    </dgm:pt>
    <dgm:pt modelId="{0CB9D4C2-FA7E-194A-A5F6-074A07166573}" type="parTrans" cxnId="{B1392D8F-900B-544E-A10F-B531F6D5AB43}">
      <dgm:prSet/>
      <dgm:spPr/>
      <dgm:t>
        <a:bodyPr/>
        <a:lstStyle/>
        <a:p>
          <a:endParaRPr lang="en-US"/>
        </a:p>
      </dgm:t>
    </dgm:pt>
    <dgm:pt modelId="{C17DAA19-BB79-3247-BDE7-647502EB5180}" type="sibTrans" cxnId="{B1392D8F-900B-544E-A10F-B531F6D5AB43}">
      <dgm:prSet/>
      <dgm:spPr/>
      <dgm:t>
        <a:bodyPr/>
        <a:lstStyle/>
        <a:p>
          <a:endParaRPr lang="en-US"/>
        </a:p>
      </dgm:t>
    </dgm:pt>
    <dgm:pt modelId="{363DB09B-EA3D-C24F-B4D2-32A99509F630}">
      <dgm:prSet phldrT="[Text]"/>
      <dgm:spPr/>
      <dgm:t>
        <a:bodyPr/>
        <a:lstStyle/>
        <a:p>
          <a:r>
            <a:rPr lang="en-US" dirty="0">
              <a:solidFill>
                <a:schemeClr val="accent2">
                  <a:lumMod val="75000"/>
                </a:schemeClr>
              </a:solidFill>
            </a:rPr>
            <a:t>BANK OR PRESERVE</a:t>
          </a:r>
        </a:p>
        <a:p>
          <a:r>
            <a:rPr lang="en-US" dirty="0">
              <a:solidFill>
                <a:schemeClr val="accent2">
                  <a:lumMod val="75000"/>
                </a:schemeClr>
              </a:solidFill>
            </a:rPr>
            <a:t> MANAGER MONITOR</a:t>
          </a:r>
        </a:p>
      </dgm:t>
    </dgm:pt>
    <dgm:pt modelId="{3B76EAF1-206D-E24C-9839-57C9CE2217D8}" type="parTrans" cxnId="{6D8CD6E4-B979-B040-8A55-2A528A929B13}">
      <dgm:prSet/>
      <dgm:spPr/>
      <dgm:t>
        <a:bodyPr/>
        <a:lstStyle/>
        <a:p>
          <a:endParaRPr lang="en-US"/>
        </a:p>
      </dgm:t>
    </dgm:pt>
    <dgm:pt modelId="{4FDE0DEE-8A5F-7245-A6EF-0892B7192D65}" type="sibTrans" cxnId="{6D8CD6E4-B979-B040-8A55-2A528A929B13}">
      <dgm:prSet/>
      <dgm:spPr/>
      <dgm:t>
        <a:bodyPr/>
        <a:lstStyle/>
        <a:p>
          <a:endParaRPr lang="en-US"/>
        </a:p>
      </dgm:t>
    </dgm:pt>
    <dgm:pt modelId="{CF203652-B2D9-40CE-8107-B9CC2439493B}">
      <dgm:prSet/>
      <dgm:spPr/>
    </dgm:pt>
    <dgm:pt modelId="{BF5C3F8E-3457-4031-9D0A-8BD3FAF300DE}" type="parTrans" cxnId="{0D299FAC-7316-4B23-A928-DF4A66DE9D3E}">
      <dgm:prSet/>
      <dgm:spPr/>
      <dgm:t>
        <a:bodyPr/>
        <a:lstStyle/>
        <a:p>
          <a:endParaRPr lang="en-US"/>
        </a:p>
      </dgm:t>
    </dgm:pt>
    <dgm:pt modelId="{5464A0BF-B39D-4F86-9CE7-F7FD7AB8976E}" type="sibTrans" cxnId="{0D299FAC-7316-4B23-A928-DF4A66DE9D3E}">
      <dgm:prSet/>
      <dgm:spPr/>
      <dgm:t>
        <a:bodyPr/>
        <a:lstStyle/>
        <a:p>
          <a:endParaRPr lang="en-US"/>
        </a:p>
      </dgm:t>
    </dgm:pt>
    <dgm:pt modelId="{A40587BD-270E-4E22-9247-313492766A80}">
      <dgm:prSet/>
      <dgm:spPr/>
    </dgm:pt>
    <dgm:pt modelId="{4BCDAD8B-7B92-45FA-B788-6E7738F7EAC4}" type="parTrans" cxnId="{562811F7-1AE1-4C2D-B3A5-5736EDF35F44}">
      <dgm:prSet/>
      <dgm:spPr/>
      <dgm:t>
        <a:bodyPr/>
        <a:lstStyle/>
        <a:p>
          <a:endParaRPr lang="en-US"/>
        </a:p>
      </dgm:t>
    </dgm:pt>
    <dgm:pt modelId="{A803C213-5EFF-4AAD-9728-2B295B7EBBC6}" type="sibTrans" cxnId="{562811F7-1AE1-4C2D-B3A5-5736EDF35F44}">
      <dgm:prSet/>
      <dgm:spPr/>
      <dgm:t>
        <a:bodyPr/>
        <a:lstStyle/>
        <a:p>
          <a:endParaRPr lang="en-US"/>
        </a:p>
      </dgm:t>
    </dgm:pt>
    <dgm:pt modelId="{4D841A17-434E-2E44-9998-68D2CF8A3CB2}" type="pres">
      <dgm:prSet presAssocID="{6D70B777-9592-0E4C-ACAD-7E31EB7F9E4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59706BE-33AB-B443-9FC5-DC1D2BF35BF8}" type="pres">
      <dgm:prSet presAssocID="{1AE7E2CA-3B95-424E-84D3-7A4E3BB39CFB}" presName="centerShape" presStyleLbl="node0" presStyleIdx="0" presStyleCnt="1" custScaleX="86576" custScaleY="84140"/>
      <dgm:spPr/>
    </dgm:pt>
    <dgm:pt modelId="{E3EE219E-97E9-2D44-91C9-9C8FC58C1F64}" type="pres">
      <dgm:prSet presAssocID="{AAE2EB51-4DE3-BA4A-9EDC-F26CAF994738}" presName="node" presStyleLbl="node1" presStyleIdx="0" presStyleCnt="4" custRadScaleRad="93563" custRadScaleInc="-829">
        <dgm:presLayoutVars>
          <dgm:bulletEnabled val="1"/>
        </dgm:presLayoutVars>
      </dgm:prSet>
      <dgm:spPr/>
    </dgm:pt>
    <dgm:pt modelId="{3B3E62B6-863C-4342-9D32-134F5B8C317A}" type="pres">
      <dgm:prSet presAssocID="{AAE2EB51-4DE3-BA4A-9EDC-F26CAF994738}" presName="dummy" presStyleCnt="0"/>
      <dgm:spPr/>
    </dgm:pt>
    <dgm:pt modelId="{B055B929-64EE-3946-92B5-452003DDA159}" type="pres">
      <dgm:prSet presAssocID="{AF359796-E4E4-3C46-BEA5-BE4ADA4C12F8}" presName="sibTrans" presStyleLbl="sibTrans2D1" presStyleIdx="0" presStyleCnt="4"/>
      <dgm:spPr/>
    </dgm:pt>
    <dgm:pt modelId="{F733D710-C020-C540-87FE-EC31736068B5}" type="pres">
      <dgm:prSet presAssocID="{493D5BA6-96CF-CA43-AE87-D18B46CB2E41}" presName="node" presStyleLbl="node1" presStyleIdx="1" presStyleCnt="4" custRadScaleRad="128155" custRadScaleInc="-289">
        <dgm:presLayoutVars>
          <dgm:bulletEnabled val="1"/>
        </dgm:presLayoutVars>
      </dgm:prSet>
      <dgm:spPr/>
    </dgm:pt>
    <dgm:pt modelId="{BF5735AD-40BC-5E49-8262-757E66D2BCC0}" type="pres">
      <dgm:prSet presAssocID="{493D5BA6-96CF-CA43-AE87-D18B46CB2E41}" presName="dummy" presStyleCnt="0"/>
      <dgm:spPr/>
    </dgm:pt>
    <dgm:pt modelId="{4D531BA5-05A3-8C4C-9558-14CEB1DE74B9}" type="pres">
      <dgm:prSet presAssocID="{563F296C-870C-1846-AD8B-2E837F0E28B3}" presName="sibTrans" presStyleLbl="sibTrans2D1" presStyleIdx="1" presStyleCnt="4"/>
      <dgm:spPr/>
    </dgm:pt>
    <dgm:pt modelId="{B42E3BD9-F2EB-3A43-A763-96111B3A08B0}" type="pres">
      <dgm:prSet presAssocID="{0A14D544-6B11-6047-AD62-9848BF187023}" presName="node" presStyleLbl="node1" presStyleIdx="2" presStyleCnt="4" custRadScaleRad="129442" custRadScaleInc="-2714">
        <dgm:presLayoutVars>
          <dgm:bulletEnabled val="1"/>
        </dgm:presLayoutVars>
      </dgm:prSet>
      <dgm:spPr/>
    </dgm:pt>
    <dgm:pt modelId="{E0C120FD-33B0-4C4B-8900-F69C4D5A3B22}" type="pres">
      <dgm:prSet presAssocID="{0A14D544-6B11-6047-AD62-9848BF187023}" presName="dummy" presStyleCnt="0"/>
      <dgm:spPr/>
    </dgm:pt>
    <dgm:pt modelId="{77602EAE-D240-4040-9432-304F70F640A4}" type="pres">
      <dgm:prSet presAssocID="{C17DAA19-BB79-3247-BDE7-647502EB5180}" presName="sibTrans" presStyleLbl="sibTrans2D1" presStyleIdx="2" presStyleCnt="4"/>
      <dgm:spPr/>
    </dgm:pt>
    <dgm:pt modelId="{06822661-8EAA-D74B-AD47-13E6D470E29C}" type="pres">
      <dgm:prSet presAssocID="{363DB09B-EA3D-C24F-B4D2-32A99509F630}" presName="node" presStyleLbl="node1" presStyleIdx="3" presStyleCnt="4" custRadScaleRad="128995" custRadScaleInc="-4154">
        <dgm:presLayoutVars>
          <dgm:bulletEnabled val="1"/>
        </dgm:presLayoutVars>
      </dgm:prSet>
      <dgm:spPr/>
    </dgm:pt>
    <dgm:pt modelId="{3BA4FB95-DA55-CD4F-BA8F-1542FA3EC60E}" type="pres">
      <dgm:prSet presAssocID="{363DB09B-EA3D-C24F-B4D2-32A99509F630}" presName="dummy" presStyleCnt="0"/>
      <dgm:spPr/>
    </dgm:pt>
    <dgm:pt modelId="{F95F9B9C-EE29-1345-8972-828049549DBF}" type="pres">
      <dgm:prSet presAssocID="{4FDE0DEE-8A5F-7245-A6EF-0892B7192D65}" presName="sibTrans" presStyleLbl="sibTrans2D1" presStyleIdx="3" presStyleCnt="4"/>
      <dgm:spPr/>
    </dgm:pt>
  </dgm:ptLst>
  <dgm:cxnLst>
    <dgm:cxn modelId="{07A5FA04-718A-504E-9651-580A8A2BF4ED}" type="presOf" srcId="{363DB09B-EA3D-C24F-B4D2-32A99509F630}" destId="{06822661-8EAA-D74B-AD47-13E6D470E29C}" srcOrd="0" destOrd="0" presId="urn:microsoft.com/office/officeart/2005/8/layout/radial6"/>
    <dgm:cxn modelId="{D94ADA2B-10A2-884E-A6EE-6A94211A91CA}" type="presOf" srcId="{AF359796-E4E4-3C46-BEA5-BE4ADA4C12F8}" destId="{B055B929-64EE-3946-92B5-452003DDA159}" srcOrd="0" destOrd="0" presId="urn:microsoft.com/office/officeart/2005/8/layout/radial6"/>
    <dgm:cxn modelId="{EB978930-1766-124F-8BFC-1F034E49A0CB}" type="presOf" srcId="{AAE2EB51-4DE3-BA4A-9EDC-F26CAF994738}" destId="{E3EE219E-97E9-2D44-91C9-9C8FC58C1F64}" srcOrd="0" destOrd="0" presId="urn:microsoft.com/office/officeart/2005/8/layout/radial6"/>
    <dgm:cxn modelId="{41039C33-FF98-A846-81A8-3BB45F385408}" srcId="{1AE7E2CA-3B95-424E-84D3-7A4E3BB39CFB}" destId="{AAE2EB51-4DE3-BA4A-9EDC-F26CAF994738}" srcOrd="0" destOrd="0" parTransId="{59763AC4-B0D6-854F-8FF3-10C1EE5F17BA}" sibTransId="{AF359796-E4E4-3C46-BEA5-BE4ADA4C12F8}"/>
    <dgm:cxn modelId="{D22CE65B-60F4-DC45-AFF6-7DE53ACA0CA0}" type="presOf" srcId="{0A14D544-6B11-6047-AD62-9848BF187023}" destId="{B42E3BD9-F2EB-3A43-A763-96111B3A08B0}" srcOrd="0" destOrd="0" presId="urn:microsoft.com/office/officeart/2005/8/layout/radial6"/>
    <dgm:cxn modelId="{8B137187-3788-5F49-BEA4-2D6BA2E8C617}" type="presOf" srcId="{563F296C-870C-1846-AD8B-2E837F0E28B3}" destId="{4D531BA5-05A3-8C4C-9558-14CEB1DE74B9}" srcOrd="0" destOrd="0" presId="urn:microsoft.com/office/officeart/2005/8/layout/radial6"/>
    <dgm:cxn modelId="{B1392D8F-900B-544E-A10F-B531F6D5AB43}" srcId="{1AE7E2CA-3B95-424E-84D3-7A4E3BB39CFB}" destId="{0A14D544-6B11-6047-AD62-9848BF187023}" srcOrd="2" destOrd="0" parTransId="{0CB9D4C2-FA7E-194A-A5F6-074A07166573}" sibTransId="{C17DAA19-BB79-3247-BDE7-647502EB5180}"/>
    <dgm:cxn modelId="{2B916E93-A49B-C242-9173-DFD8D3EC3D6E}" type="presOf" srcId="{493D5BA6-96CF-CA43-AE87-D18B46CB2E41}" destId="{F733D710-C020-C540-87FE-EC31736068B5}" srcOrd="0" destOrd="0" presId="urn:microsoft.com/office/officeart/2005/8/layout/radial6"/>
    <dgm:cxn modelId="{B5C0BEA5-D9FC-7F41-9EF3-A5FFCF389582}" srcId="{1AE7E2CA-3B95-424E-84D3-7A4E3BB39CFB}" destId="{493D5BA6-96CF-CA43-AE87-D18B46CB2E41}" srcOrd="1" destOrd="0" parTransId="{73D52162-5F57-614B-A423-DA960F8F0DC4}" sibTransId="{563F296C-870C-1846-AD8B-2E837F0E28B3}"/>
    <dgm:cxn modelId="{0D299FAC-7316-4B23-A928-DF4A66DE9D3E}" srcId="{6D70B777-9592-0E4C-ACAD-7E31EB7F9E46}" destId="{CF203652-B2D9-40CE-8107-B9CC2439493B}" srcOrd="1" destOrd="0" parTransId="{BF5C3F8E-3457-4031-9D0A-8BD3FAF300DE}" sibTransId="{5464A0BF-B39D-4F86-9CE7-F7FD7AB8976E}"/>
    <dgm:cxn modelId="{CF591DBA-0315-4143-9A04-C50F004A3101}" type="presOf" srcId="{6D70B777-9592-0E4C-ACAD-7E31EB7F9E46}" destId="{4D841A17-434E-2E44-9998-68D2CF8A3CB2}" srcOrd="0" destOrd="0" presId="urn:microsoft.com/office/officeart/2005/8/layout/radial6"/>
    <dgm:cxn modelId="{EEB5ECBC-8F9A-3D40-8FC9-7CED3975F8C4}" type="presOf" srcId="{1AE7E2CA-3B95-424E-84D3-7A4E3BB39CFB}" destId="{959706BE-33AB-B443-9FC5-DC1D2BF35BF8}" srcOrd="0" destOrd="0" presId="urn:microsoft.com/office/officeart/2005/8/layout/radial6"/>
    <dgm:cxn modelId="{C09635C3-0F18-4049-AD66-0CBE863AB076}" type="presOf" srcId="{4FDE0DEE-8A5F-7245-A6EF-0892B7192D65}" destId="{F95F9B9C-EE29-1345-8972-828049549DBF}" srcOrd="0" destOrd="0" presId="urn:microsoft.com/office/officeart/2005/8/layout/radial6"/>
    <dgm:cxn modelId="{109603D5-42AB-4543-B90C-8063D12BFB01}" type="presOf" srcId="{C17DAA19-BB79-3247-BDE7-647502EB5180}" destId="{77602EAE-D240-4040-9432-304F70F640A4}" srcOrd="0" destOrd="0" presId="urn:microsoft.com/office/officeart/2005/8/layout/radial6"/>
    <dgm:cxn modelId="{C1CCD9DA-6F7E-9447-AA95-DF5C74BC464A}" srcId="{6D70B777-9592-0E4C-ACAD-7E31EB7F9E46}" destId="{1AE7E2CA-3B95-424E-84D3-7A4E3BB39CFB}" srcOrd="0" destOrd="0" parTransId="{2AF61E8D-EA75-A046-8F34-13C4F0A4E37A}" sibTransId="{F502FA52-841B-024C-829A-04CA9FEE5201}"/>
    <dgm:cxn modelId="{6D8CD6E4-B979-B040-8A55-2A528A929B13}" srcId="{1AE7E2CA-3B95-424E-84D3-7A4E3BB39CFB}" destId="{363DB09B-EA3D-C24F-B4D2-32A99509F630}" srcOrd="3" destOrd="0" parTransId="{3B76EAF1-206D-E24C-9839-57C9CE2217D8}" sibTransId="{4FDE0DEE-8A5F-7245-A6EF-0892B7192D65}"/>
    <dgm:cxn modelId="{562811F7-1AE1-4C2D-B3A5-5736EDF35F44}" srcId="{6D70B777-9592-0E4C-ACAD-7E31EB7F9E46}" destId="{A40587BD-270E-4E22-9247-313492766A80}" srcOrd="2" destOrd="0" parTransId="{4BCDAD8B-7B92-45FA-B788-6E7738F7EAC4}" sibTransId="{A803C213-5EFF-4AAD-9728-2B295B7EBBC6}"/>
    <dgm:cxn modelId="{9EB16E83-90C6-BD4D-8098-DC8E1F8BF434}" type="presParOf" srcId="{4D841A17-434E-2E44-9998-68D2CF8A3CB2}" destId="{959706BE-33AB-B443-9FC5-DC1D2BF35BF8}" srcOrd="0" destOrd="0" presId="urn:microsoft.com/office/officeart/2005/8/layout/radial6"/>
    <dgm:cxn modelId="{E6AA34C6-D6CF-8446-AD95-D1F140E028BA}" type="presParOf" srcId="{4D841A17-434E-2E44-9998-68D2CF8A3CB2}" destId="{E3EE219E-97E9-2D44-91C9-9C8FC58C1F64}" srcOrd="1" destOrd="0" presId="urn:microsoft.com/office/officeart/2005/8/layout/radial6"/>
    <dgm:cxn modelId="{E69EAD18-253B-4A43-82FF-A4F904A77E37}" type="presParOf" srcId="{4D841A17-434E-2E44-9998-68D2CF8A3CB2}" destId="{3B3E62B6-863C-4342-9D32-134F5B8C317A}" srcOrd="2" destOrd="0" presId="urn:microsoft.com/office/officeart/2005/8/layout/radial6"/>
    <dgm:cxn modelId="{3B3C87B5-208F-B849-8B71-8FAF31BE9601}" type="presParOf" srcId="{4D841A17-434E-2E44-9998-68D2CF8A3CB2}" destId="{B055B929-64EE-3946-92B5-452003DDA159}" srcOrd="3" destOrd="0" presId="urn:microsoft.com/office/officeart/2005/8/layout/radial6"/>
    <dgm:cxn modelId="{52F359A5-AB31-8648-B597-AE01F4649C18}" type="presParOf" srcId="{4D841A17-434E-2E44-9998-68D2CF8A3CB2}" destId="{F733D710-C020-C540-87FE-EC31736068B5}" srcOrd="4" destOrd="0" presId="urn:microsoft.com/office/officeart/2005/8/layout/radial6"/>
    <dgm:cxn modelId="{061F79DB-0AF8-1547-A313-7705E5C9750B}" type="presParOf" srcId="{4D841A17-434E-2E44-9998-68D2CF8A3CB2}" destId="{BF5735AD-40BC-5E49-8262-757E66D2BCC0}" srcOrd="5" destOrd="0" presId="urn:microsoft.com/office/officeart/2005/8/layout/radial6"/>
    <dgm:cxn modelId="{588D30AE-492B-134D-8B38-8BF84D3B659F}" type="presParOf" srcId="{4D841A17-434E-2E44-9998-68D2CF8A3CB2}" destId="{4D531BA5-05A3-8C4C-9558-14CEB1DE74B9}" srcOrd="6" destOrd="0" presId="urn:microsoft.com/office/officeart/2005/8/layout/radial6"/>
    <dgm:cxn modelId="{DC789627-BC48-0442-827C-A4A872AA0F10}" type="presParOf" srcId="{4D841A17-434E-2E44-9998-68D2CF8A3CB2}" destId="{B42E3BD9-F2EB-3A43-A763-96111B3A08B0}" srcOrd="7" destOrd="0" presId="urn:microsoft.com/office/officeart/2005/8/layout/radial6"/>
    <dgm:cxn modelId="{C41CA8E3-F7DB-2146-8B9F-B640B2E1FC4C}" type="presParOf" srcId="{4D841A17-434E-2E44-9998-68D2CF8A3CB2}" destId="{E0C120FD-33B0-4C4B-8900-F69C4D5A3B22}" srcOrd="8" destOrd="0" presId="urn:microsoft.com/office/officeart/2005/8/layout/radial6"/>
    <dgm:cxn modelId="{294759B7-E882-CD4C-841C-CFAD5CA6A5F4}" type="presParOf" srcId="{4D841A17-434E-2E44-9998-68D2CF8A3CB2}" destId="{77602EAE-D240-4040-9432-304F70F640A4}" srcOrd="9" destOrd="0" presId="urn:microsoft.com/office/officeart/2005/8/layout/radial6"/>
    <dgm:cxn modelId="{599E7555-74A8-774B-84D9-1F8D475F8D1D}" type="presParOf" srcId="{4D841A17-434E-2E44-9998-68D2CF8A3CB2}" destId="{06822661-8EAA-D74B-AD47-13E6D470E29C}" srcOrd="10" destOrd="0" presId="urn:microsoft.com/office/officeart/2005/8/layout/radial6"/>
    <dgm:cxn modelId="{0DCFCD43-BEAF-8545-BBBF-BFF6CEA82D15}" type="presParOf" srcId="{4D841A17-434E-2E44-9998-68D2CF8A3CB2}" destId="{3BA4FB95-DA55-CD4F-BA8F-1542FA3EC60E}" srcOrd="11" destOrd="0" presId="urn:microsoft.com/office/officeart/2005/8/layout/radial6"/>
    <dgm:cxn modelId="{E53ED0FE-B82D-1446-B589-A657B7814FB9}" type="presParOf" srcId="{4D841A17-434E-2E44-9998-68D2CF8A3CB2}" destId="{F95F9B9C-EE29-1345-8972-828049549DBF}" srcOrd="12" destOrd="0" presId="urn:microsoft.com/office/officeart/2005/8/layout/radial6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E354DC-F90E-E946-81C1-B408FFCDD3C6}" type="doc">
      <dgm:prSet loTypeId="urn:microsoft.com/office/officeart/2008/layout/RadialCluster" loCatId="" qsTypeId="urn:microsoft.com/office/officeart/2005/8/quickstyle/3D1" qsCatId="3D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E48DAC11-882F-D24F-8D31-2C17175627EC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3200" b="0" dirty="0">
              <a:solidFill>
                <a:schemeClr val="accent2">
                  <a:lumMod val="75000"/>
                </a:schemeClr>
              </a:solidFill>
            </a:rPr>
            <a:t>LAND TRUST</a:t>
          </a:r>
        </a:p>
      </dgm:t>
    </dgm:pt>
    <dgm:pt modelId="{A4A12B45-CA9A-634B-8C23-3BE8C04447F8}" type="parTrans" cxnId="{88BDD6EA-1926-8443-B6F8-EFBF11DA38DD}">
      <dgm:prSet/>
      <dgm:spPr/>
      <dgm:t>
        <a:bodyPr/>
        <a:lstStyle/>
        <a:p>
          <a:endParaRPr lang="en-US"/>
        </a:p>
      </dgm:t>
    </dgm:pt>
    <dgm:pt modelId="{7E0BE8E7-720D-AB4B-934E-D30AAB87A5B4}" type="sibTrans" cxnId="{88BDD6EA-1926-8443-B6F8-EFBF11DA38DD}">
      <dgm:prSet/>
      <dgm:spPr/>
      <dgm:t>
        <a:bodyPr/>
        <a:lstStyle/>
        <a:p>
          <a:endParaRPr lang="en-US"/>
        </a:p>
      </dgm:t>
    </dgm:pt>
    <dgm:pt modelId="{BC66DA8A-8F4F-A64A-BFDE-5CB3B90B16AB}">
      <dgm:prSet phldrT="[Text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ln>
          <a:solidFill>
            <a:srgbClr val="FFFFFF"/>
          </a:solidFill>
        </a:ln>
      </dgm:spPr>
      <dgm:t>
        <a:bodyPr/>
        <a:lstStyle/>
        <a:p>
          <a:r>
            <a:rPr lang="en-US">
              <a:solidFill>
                <a:schemeClr val="accent2">
                  <a:lumMod val="75000"/>
                </a:schemeClr>
              </a:solidFill>
            </a:rPr>
            <a:t>REGULATORY AGENCIES</a:t>
          </a:r>
          <a:endParaRPr lang="en-US" dirty="0">
            <a:solidFill>
              <a:schemeClr val="accent2">
                <a:lumMod val="75000"/>
              </a:schemeClr>
            </a:solidFill>
          </a:endParaRPr>
        </a:p>
      </dgm:t>
    </dgm:pt>
    <dgm:pt modelId="{D6B2BA79-7FD4-204C-9842-529AA83BCB54}" type="parTrans" cxnId="{5E8B55F4-898F-3742-839D-E637313A4E67}">
      <dgm:prSet/>
      <dgm:spPr/>
      <dgm:t>
        <a:bodyPr/>
        <a:lstStyle/>
        <a:p>
          <a:endParaRPr lang="en-US"/>
        </a:p>
      </dgm:t>
    </dgm:pt>
    <dgm:pt modelId="{0E322B1B-4C3A-E144-9F99-976BD60442AA}" type="sibTrans" cxnId="{5E8B55F4-898F-3742-839D-E637313A4E67}">
      <dgm:prSet/>
      <dgm:spPr/>
      <dgm:t>
        <a:bodyPr/>
        <a:lstStyle/>
        <a:p>
          <a:endParaRPr lang="en-US"/>
        </a:p>
      </dgm:t>
    </dgm:pt>
    <dgm:pt modelId="{14B2BB57-A759-8B44-9BC6-CE127ADBDD78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700">
              <a:solidFill>
                <a:schemeClr val="accent2">
                  <a:lumMod val="75000"/>
                </a:schemeClr>
              </a:solidFill>
            </a:rPr>
            <a:t>LANDOWNER</a:t>
          </a:r>
          <a:endParaRPr lang="en-US" sz="1700" dirty="0">
            <a:solidFill>
              <a:schemeClr val="accent2">
                <a:lumMod val="75000"/>
              </a:schemeClr>
            </a:solidFill>
          </a:endParaRPr>
        </a:p>
      </dgm:t>
    </dgm:pt>
    <dgm:pt modelId="{B0D9F076-A1AF-414D-99D8-81D5F53CD7C3}" type="parTrans" cxnId="{6F25F987-885E-9945-B6B7-3B48C026DD94}">
      <dgm:prSet/>
      <dgm:spPr/>
      <dgm:t>
        <a:bodyPr/>
        <a:lstStyle/>
        <a:p>
          <a:endParaRPr lang="en-US"/>
        </a:p>
      </dgm:t>
    </dgm:pt>
    <dgm:pt modelId="{8CA30BBD-5B59-B048-9B9A-400D7BC86E3C}" type="sibTrans" cxnId="{6F25F987-885E-9945-B6B7-3B48C026DD94}">
      <dgm:prSet/>
      <dgm:spPr/>
      <dgm:t>
        <a:bodyPr/>
        <a:lstStyle/>
        <a:p>
          <a:endParaRPr lang="en-US"/>
        </a:p>
      </dgm:t>
    </dgm:pt>
    <dgm:pt modelId="{2569132C-29CB-2047-BCBA-E31A5BAE0C21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700">
              <a:solidFill>
                <a:schemeClr val="accent2">
                  <a:lumMod val="75000"/>
                </a:schemeClr>
              </a:solidFill>
            </a:rPr>
            <a:t>DEVELOPER</a:t>
          </a:r>
          <a:endParaRPr lang="en-US" sz="1700" dirty="0">
            <a:solidFill>
              <a:schemeClr val="accent2">
                <a:lumMod val="75000"/>
              </a:schemeClr>
            </a:solidFill>
          </a:endParaRPr>
        </a:p>
      </dgm:t>
    </dgm:pt>
    <dgm:pt modelId="{7B5F53D7-2C5F-0844-BDE0-F4CB7BD93659}" type="parTrans" cxnId="{248A0BC3-A17A-EF4C-97F9-3069291E020C}">
      <dgm:prSet/>
      <dgm:spPr/>
      <dgm:t>
        <a:bodyPr/>
        <a:lstStyle/>
        <a:p>
          <a:endParaRPr lang="en-US"/>
        </a:p>
      </dgm:t>
    </dgm:pt>
    <dgm:pt modelId="{12A13365-E7CC-0749-BB99-EB3A3A292541}" type="sibTrans" cxnId="{248A0BC3-A17A-EF4C-97F9-3069291E020C}">
      <dgm:prSet/>
      <dgm:spPr/>
      <dgm:t>
        <a:bodyPr/>
        <a:lstStyle/>
        <a:p>
          <a:endParaRPr lang="en-US"/>
        </a:p>
      </dgm:t>
    </dgm:pt>
    <dgm:pt modelId="{91640B81-0E4D-2342-A152-C860FDA35CEA}" type="pres">
      <dgm:prSet presAssocID="{F0E354DC-F90E-E946-81C1-B408FFCDD3C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01CBBB9F-F5E2-C24A-9A6B-C164525BD7B8}" type="pres">
      <dgm:prSet presAssocID="{E48DAC11-882F-D24F-8D31-2C17175627EC}" presName="singleCycle" presStyleCnt="0"/>
      <dgm:spPr/>
    </dgm:pt>
    <dgm:pt modelId="{A4DFCCDD-3E42-DD4A-A7FC-2FDFD5B2BFEC}" type="pres">
      <dgm:prSet presAssocID="{E48DAC11-882F-D24F-8D31-2C17175627EC}" presName="singleCenter" presStyleLbl="node1" presStyleIdx="0" presStyleCnt="4" custScaleY="75632" custLinFactNeighborX="-168" custLinFactNeighborY="-5382">
        <dgm:presLayoutVars>
          <dgm:chMax val="7"/>
          <dgm:chPref val="7"/>
        </dgm:presLayoutVars>
      </dgm:prSet>
      <dgm:spPr/>
    </dgm:pt>
    <dgm:pt modelId="{EFC47274-93D4-CF4C-A726-494DAC4D9296}" type="pres">
      <dgm:prSet presAssocID="{D6B2BA79-7FD4-204C-9842-529AA83BCB54}" presName="Name56" presStyleLbl="parChTrans1D2" presStyleIdx="0" presStyleCnt="3"/>
      <dgm:spPr/>
    </dgm:pt>
    <dgm:pt modelId="{6AE5E7F7-7B38-004F-BDD6-8AD83EE29330}" type="pres">
      <dgm:prSet presAssocID="{BC66DA8A-8F4F-A64A-BFDE-5CB3B90B16AB}" presName="text0" presStyleLbl="node1" presStyleIdx="1" presStyleCnt="4" custScaleX="137489" custRadScaleRad="105470">
        <dgm:presLayoutVars>
          <dgm:bulletEnabled val="1"/>
        </dgm:presLayoutVars>
      </dgm:prSet>
      <dgm:spPr/>
    </dgm:pt>
    <dgm:pt modelId="{61C99A59-0D98-7746-A1A6-B34FA4DA7F0E}" type="pres">
      <dgm:prSet presAssocID="{B0D9F076-A1AF-414D-99D8-81D5F53CD7C3}" presName="Name56" presStyleLbl="parChTrans1D2" presStyleIdx="1" presStyleCnt="3"/>
      <dgm:spPr/>
    </dgm:pt>
    <dgm:pt modelId="{60FECEC3-AC46-D645-85EC-E59ED383B7AD}" type="pres">
      <dgm:prSet presAssocID="{14B2BB57-A759-8B44-9BC6-CE127ADBDD78}" presName="text0" presStyleLbl="node1" presStyleIdx="2" presStyleCnt="4" custScaleX="145664" custRadScaleRad="118655" custRadScaleInc="-14352">
        <dgm:presLayoutVars>
          <dgm:bulletEnabled val="1"/>
        </dgm:presLayoutVars>
      </dgm:prSet>
      <dgm:spPr/>
    </dgm:pt>
    <dgm:pt modelId="{B89E98DD-79E7-A247-9B7B-AFA395378F33}" type="pres">
      <dgm:prSet presAssocID="{7B5F53D7-2C5F-0844-BDE0-F4CB7BD93659}" presName="Name56" presStyleLbl="parChTrans1D2" presStyleIdx="2" presStyleCnt="3"/>
      <dgm:spPr/>
    </dgm:pt>
    <dgm:pt modelId="{62D4DAFD-38EF-E740-B663-51D049EB24FB}" type="pres">
      <dgm:prSet presAssocID="{2569132C-29CB-2047-BCBA-E31A5BAE0C21}" presName="text0" presStyleLbl="node1" presStyleIdx="3" presStyleCnt="4" custScaleX="118279" custRadScaleRad="118292" custRadScaleInc="15111">
        <dgm:presLayoutVars>
          <dgm:bulletEnabled val="1"/>
        </dgm:presLayoutVars>
      </dgm:prSet>
      <dgm:spPr/>
    </dgm:pt>
  </dgm:ptLst>
  <dgm:cxnLst>
    <dgm:cxn modelId="{DB76B717-E2C7-DB48-8D09-41CD11493D04}" type="presOf" srcId="{D6B2BA79-7FD4-204C-9842-529AA83BCB54}" destId="{EFC47274-93D4-CF4C-A726-494DAC4D9296}" srcOrd="0" destOrd="0" presId="urn:microsoft.com/office/officeart/2008/layout/RadialCluster"/>
    <dgm:cxn modelId="{F6FAD539-6819-9C48-9A16-C506A87BF63B}" type="presOf" srcId="{7B5F53D7-2C5F-0844-BDE0-F4CB7BD93659}" destId="{B89E98DD-79E7-A247-9B7B-AFA395378F33}" srcOrd="0" destOrd="0" presId="urn:microsoft.com/office/officeart/2008/layout/RadialCluster"/>
    <dgm:cxn modelId="{7D488764-A241-1D4F-9206-9960178D4D47}" type="presOf" srcId="{BC66DA8A-8F4F-A64A-BFDE-5CB3B90B16AB}" destId="{6AE5E7F7-7B38-004F-BDD6-8AD83EE29330}" srcOrd="0" destOrd="0" presId="urn:microsoft.com/office/officeart/2008/layout/RadialCluster"/>
    <dgm:cxn modelId="{234A1D7F-5013-FE4B-B140-540EAA0BC7C5}" type="presOf" srcId="{B0D9F076-A1AF-414D-99D8-81D5F53CD7C3}" destId="{61C99A59-0D98-7746-A1A6-B34FA4DA7F0E}" srcOrd="0" destOrd="0" presId="urn:microsoft.com/office/officeart/2008/layout/RadialCluster"/>
    <dgm:cxn modelId="{6F25F987-885E-9945-B6B7-3B48C026DD94}" srcId="{E48DAC11-882F-D24F-8D31-2C17175627EC}" destId="{14B2BB57-A759-8B44-9BC6-CE127ADBDD78}" srcOrd="1" destOrd="0" parTransId="{B0D9F076-A1AF-414D-99D8-81D5F53CD7C3}" sibTransId="{8CA30BBD-5B59-B048-9B9A-400D7BC86E3C}"/>
    <dgm:cxn modelId="{9F3802B4-6EEA-D34A-A425-FEC320E20260}" type="presOf" srcId="{E48DAC11-882F-D24F-8D31-2C17175627EC}" destId="{A4DFCCDD-3E42-DD4A-A7FC-2FDFD5B2BFEC}" srcOrd="0" destOrd="0" presId="urn:microsoft.com/office/officeart/2008/layout/RadialCluster"/>
    <dgm:cxn modelId="{248A0BC3-A17A-EF4C-97F9-3069291E020C}" srcId="{E48DAC11-882F-D24F-8D31-2C17175627EC}" destId="{2569132C-29CB-2047-BCBA-E31A5BAE0C21}" srcOrd="2" destOrd="0" parTransId="{7B5F53D7-2C5F-0844-BDE0-F4CB7BD93659}" sibTransId="{12A13365-E7CC-0749-BB99-EB3A3A292541}"/>
    <dgm:cxn modelId="{C4BFA6E0-0484-9F4B-98B6-8F9B84C38FE1}" type="presOf" srcId="{F0E354DC-F90E-E946-81C1-B408FFCDD3C6}" destId="{91640B81-0E4D-2342-A152-C860FDA35CEA}" srcOrd="0" destOrd="0" presId="urn:microsoft.com/office/officeart/2008/layout/RadialCluster"/>
    <dgm:cxn modelId="{88BDD6EA-1926-8443-B6F8-EFBF11DA38DD}" srcId="{F0E354DC-F90E-E946-81C1-B408FFCDD3C6}" destId="{E48DAC11-882F-D24F-8D31-2C17175627EC}" srcOrd="0" destOrd="0" parTransId="{A4A12B45-CA9A-634B-8C23-3BE8C04447F8}" sibTransId="{7E0BE8E7-720D-AB4B-934E-D30AAB87A5B4}"/>
    <dgm:cxn modelId="{5E8B55F4-898F-3742-839D-E637313A4E67}" srcId="{E48DAC11-882F-D24F-8D31-2C17175627EC}" destId="{BC66DA8A-8F4F-A64A-BFDE-5CB3B90B16AB}" srcOrd="0" destOrd="0" parTransId="{D6B2BA79-7FD4-204C-9842-529AA83BCB54}" sibTransId="{0E322B1B-4C3A-E144-9F99-976BD60442AA}"/>
    <dgm:cxn modelId="{0BE979FD-A1A0-4241-8768-0F4126DB4842}" type="presOf" srcId="{2569132C-29CB-2047-BCBA-E31A5BAE0C21}" destId="{62D4DAFD-38EF-E740-B663-51D049EB24FB}" srcOrd="0" destOrd="0" presId="urn:microsoft.com/office/officeart/2008/layout/RadialCluster"/>
    <dgm:cxn modelId="{C6EF42FE-D02B-754D-8C62-4B46C368C55E}" type="presOf" srcId="{14B2BB57-A759-8B44-9BC6-CE127ADBDD78}" destId="{60FECEC3-AC46-D645-85EC-E59ED383B7AD}" srcOrd="0" destOrd="0" presId="urn:microsoft.com/office/officeart/2008/layout/RadialCluster"/>
    <dgm:cxn modelId="{78D1304B-64B3-7748-A4A2-9BBDE790A3A9}" type="presParOf" srcId="{91640B81-0E4D-2342-A152-C860FDA35CEA}" destId="{01CBBB9F-F5E2-C24A-9A6B-C164525BD7B8}" srcOrd="0" destOrd="0" presId="urn:microsoft.com/office/officeart/2008/layout/RadialCluster"/>
    <dgm:cxn modelId="{9EB7574C-EFF5-4249-8DE1-6457912A434D}" type="presParOf" srcId="{01CBBB9F-F5E2-C24A-9A6B-C164525BD7B8}" destId="{A4DFCCDD-3E42-DD4A-A7FC-2FDFD5B2BFEC}" srcOrd="0" destOrd="0" presId="urn:microsoft.com/office/officeart/2008/layout/RadialCluster"/>
    <dgm:cxn modelId="{E544E852-0D3A-3B46-A2B4-67E3331B69FC}" type="presParOf" srcId="{01CBBB9F-F5E2-C24A-9A6B-C164525BD7B8}" destId="{EFC47274-93D4-CF4C-A726-494DAC4D9296}" srcOrd="1" destOrd="0" presId="urn:microsoft.com/office/officeart/2008/layout/RadialCluster"/>
    <dgm:cxn modelId="{D74BAD9C-C718-EF4B-BB06-A834F9D62D4B}" type="presParOf" srcId="{01CBBB9F-F5E2-C24A-9A6B-C164525BD7B8}" destId="{6AE5E7F7-7B38-004F-BDD6-8AD83EE29330}" srcOrd="2" destOrd="0" presId="urn:microsoft.com/office/officeart/2008/layout/RadialCluster"/>
    <dgm:cxn modelId="{3EAEF68A-B3D1-E044-87DA-1E4D90141061}" type="presParOf" srcId="{01CBBB9F-F5E2-C24A-9A6B-C164525BD7B8}" destId="{61C99A59-0D98-7746-A1A6-B34FA4DA7F0E}" srcOrd="3" destOrd="0" presId="urn:microsoft.com/office/officeart/2008/layout/RadialCluster"/>
    <dgm:cxn modelId="{852319DE-E43A-5740-B310-FFA387BA6318}" type="presParOf" srcId="{01CBBB9F-F5E2-C24A-9A6B-C164525BD7B8}" destId="{60FECEC3-AC46-D645-85EC-E59ED383B7AD}" srcOrd="4" destOrd="0" presId="urn:microsoft.com/office/officeart/2008/layout/RadialCluster"/>
    <dgm:cxn modelId="{51884B4E-FDAC-AD45-A59D-A0CBBEB4FF47}" type="presParOf" srcId="{01CBBB9F-F5E2-C24A-9A6B-C164525BD7B8}" destId="{B89E98DD-79E7-A247-9B7B-AFA395378F33}" srcOrd="5" destOrd="0" presId="urn:microsoft.com/office/officeart/2008/layout/RadialCluster"/>
    <dgm:cxn modelId="{BB952A7D-EBBB-BA46-934C-62CAD9FE0FE6}" type="presParOf" srcId="{01CBBB9F-F5E2-C24A-9A6B-C164525BD7B8}" destId="{62D4DAFD-38EF-E740-B663-51D049EB24FB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5F9B9C-EE29-1345-8972-828049549DBF}">
      <dsp:nvSpPr>
        <dsp:cNvPr id="0" name=""/>
        <dsp:cNvSpPr/>
      </dsp:nvSpPr>
      <dsp:spPr>
        <a:xfrm>
          <a:off x="942183" y="685996"/>
          <a:ext cx="4268351" cy="4268351"/>
        </a:xfrm>
        <a:prstGeom prst="blockArc">
          <a:avLst>
            <a:gd name="adj1" fmla="val 10781690"/>
            <a:gd name="adj2" fmla="val 17195675"/>
            <a:gd name="adj3" fmla="val 4634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7602EAE-D240-4040-9432-304F70F640A4}">
      <dsp:nvSpPr>
        <dsp:cNvPr id="0" name=""/>
        <dsp:cNvSpPr/>
      </dsp:nvSpPr>
      <dsp:spPr>
        <a:xfrm>
          <a:off x="941742" y="741395"/>
          <a:ext cx="4268351" cy="4268351"/>
        </a:xfrm>
        <a:prstGeom prst="blockArc">
          <a:avLst>
            <a:gd name="adj1" fmla="val 4322720"/>
            <a:gd name="adj2" fmla="val 10873050"/>
            <a:gd name="adj3" fmla="val 4634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531BA5-05A3-8C4C-9558-14CEB1DE74B9}">
      <dsp:nvSpPr>
        <dsp:cNvPr id="0" name=""/>
        <dsp:cNvSpPr/>
      </dsp:nvSpPr>
      <dsp:spPr>
        <a:xfrm>
          <a:off x="2134499" y="713761"/>
          <a:ext cx="4268351" cy="4268351"/>
        </a:xfrm>
        <a:prstGeom prst="blockArc">
          <a:avLst>
            <a:gd name="adj1" fmla="val 21469383"/>
            <a:gd name="adj2" fmla="val 6318013"/>
            <a:gd name="adj3" fmla="val 4634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055B929-64EE-3946-92B5-452003DDA159}">
      <dsp:nvSpPr>
        <dsp:cNvPr id="0" name=""/>
        <dsp:cNvSpPr/>
      </dsp:nvSpPr>
      <dsp:spPr>
        <a:xfrm>
          <a:off x="2133624" y="685801"/>
          <a:ext cx="4268351" cy="4268351"/>
        </a:xfrm>
        <a:prstGeom prst="blockArc">
          <a:avLst>
            <a:gd name="adj1" fmla="val 15203199"/>
            <a:gd name="adj2" fmla="val 21515512"/>
            <a:gd name="adj3" fmla="val 4634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9706BE-33AB-B443-9FC5-DC1D2BF35BF8}">
      <dsp:nvSpPr>
        <dsp:cNvPr id="0" name=""/>
        <dsp:cNvSpPr/>
      </dsp:nvSpPr>
      <dsp:spPr>
        <a:xfrm>
          <a:off x="2830776" y="1947248"/>
          <a:ext cx="1698884" cy="165108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accent2">
                  <a:lumMod val="75000"/>
                </a:schemeClr>
              </a:solidFill>
            </a:rPr>
            <a:t>LAND TRUST</a:t>
          </a:r>
        </a:p>
      </dsp:txBody>
      <dsp:txXfrm>
        <a:off x="3079572" y="2189043"/>
        <a:ext cx="1201292" cy="1167492"/>
      </dsp:txXfrm>
    </dsp:sp>
    <dsp:sp modelId="{E3EE219E-97E9-2D44-91C9-9C8FC58C1F64}">
      <dsp:nvSpPr>
        <dsp:cNvPr id="0" name=""/>
        <dsp:cNvSpPr/>
      </dsp:nvSpPr>
      <dsp:spPr>
        <a:xfrm>
          <a:off x="2984945" y="135469"/>
          <a:ext cx="1373612" cy="137361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accent2">
                  <a:lumMod val="75000"/>
                </a:schemeClr>
              </a:solidFill>
            </a:rPr>
            <a:t>LANDOWNER</a:t>
          </a:r>
        </a:p>
      </dsp:txBody>
      <dsp:txXfrm>
        <a:off x="3186106" y="336630"/>
        <a:ext cx="971290" cy="971290"/>
      </dsp:txXfrm>
    </dsp:sp>
    <dsp:sp modelId="{F733D710-C020-C540-87FE-EC31736068B5}">
      <dsp:nvSpPr>
        <dsp:cNvPr id="0" name=""/>
        <dsp:cNvSpPr/>
      </dsp:nvSpPr>
      <dsp:spPr>
        <a:xfrm>
          <a:off x="5665089" y="2081940"/>
          <a:ext cx="1373612" cy="137361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accent2">
                  <a:lumMod val="75000"/>
                </a:schemeClr>
              </a:solidFill>
            </a:rPr>
            <a:t>ENDOWMENT HOLDER</a:t>
          </a:r>
        </a:p>
      </dsp:txBody>
      <dsp:txXfrm>
        <a:off x="5866250" y="2283101"/>
        <a:ext cx="971290" cy="971290"/>
      </dsp:txXfrm>
    </dsp:sp>
    <dsp:sp modelId="{B42E3BD9-F2EB-3A43-A763-96111B3A08B0}">
      <dsp:nvSpPr>
        <dsp:cNvPr id="0" name=""/>
        <dsp:cNvSpPr/>
      </dsp:nvSpPr>
      <dsp:spPr>
        <a:xfrm>
          <a:off x="3031758" y="4171966"/>
          <a:ext cx="1373612" cy="137361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accent2">
                  <a:lumMod val="75000"/>
                </a:schemeClr>
              </a:solidFill>
            </a:rPr>
            <a:t>CE HOLDER</a:t>
          </a:r>
        </a:p>
      </dsp:txBody>
      <dsp:txXfrm>
        <a:off x="3232919" y="4373127"/>
        <a:ext cx="971290" cy="971290"/>
      </dsp:txXfrm>
    </dsp:sp>
    <dsp:sp modelId="{06822661-8EAA-D74B-AD47-13E6D470E29C}">
      <dsp:nvSpPr>
        <dsp:cNvPr id="0" name=""/>
        <dsp:cNvSpPr/>
      </dsp:nvSpPr>
      <dsp:spPr>
        <a:xfrm>
          <a:off x="304856" y="2144469"/>
          <a:ext cx="1373612" cy="137361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accent2">
                  <a:lumMod val="75000"/>
                </a:schemeClr>
              </a:solidFill>
            </a:rPr>
            <a:t>BANK OR PRESERVE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accent2">
                  <a:lumMod val="75000"/>
                </a:schemeClr>
              </a:solidFill>
            </a:rPr>
            <a:t> MANAGER MONITOR</a:t>
          </a:r>
        </a:p>
      </dsp:txBody>
      <dsp:txXfrm>
        <a:off x="506017" y="2345630"/>
        <a:ext cx="971290" cy="9712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DFCCDD-3E42-DD4A-A7FC-2FDFD5B2BFEC}">
      <dsp:nvSpPr>
        <dsp:cNvPr id="0" name=""/>
        <dsp:cNvSpPr/>
      </dsp:nvSpPr>
      <dsp:spPr>
        <a:xfrm>
          <a:off x="3171454" y="2580329"/>
          <a:ext cx="1711960" cy="1294789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kern="1200" dirty="0">
              <a:solidFill>
                <a:schemeClr val="accent2">
                  <a:lumMod val="75000"/>
                </a:schemeClr>
              </a:solidFill>
            </a:rPr>
            <a:t>LAND TRUST</a:t>
          </a:r>
        </a:p>
      </dsp:txBody>
      <dsp:txXfrm>
        <a:off x="3234660" y="2643535"/>
        <a:ext cx="1585548" cy="1168377"/>
      </dsp:txXfrm>
    </dsp:sp>
    <dsp:sp modelId="{EFC47274-93D4-CF4C-A726-494DAC4D9296}">
      <dsp:nvSpPr>
        <dsp:cNvPr id="0" name=""/>
        <dsp:cNvSpPr/>
      </dsp:nvSpPr>
      <dsp:spPr>
        <a:xfrm rot="16212196">
          <a:off x="3396879" y="1945228"/>
          <a:ext cx="127021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70210" y="0"/>
              </a:lnTo>
            </a:path>
          </a:pathLst>
        </a:custGeom>
        <a:noFill/>
        <a:ln w="254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E5E7F7-7B38-004F-BDD6-8AD83EE29330}">
      <dsp:nvSpPr>
        <dsp:cNvPr id="0" name=""/>
        <dsp:cNvSpPr/>
      </dsp:nvSpPr>
      <dsp:spPr>
        <a:xfrm>
          <a:off x="3247764" y="163113"/>
          <a:ext cx="1577017" cy="1147013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rgbClr val="FFFFFF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>
              <a:solidFill>
                <a:schemeClr val="accent2">
                  <a:lumMod val="75000"/>
                </a:schemeClr>
              </a:solidFill>
            </a:rPr>
            <a:t>REGULATORY AGENCIES</a:t>
          </a:r>
          <a:endParaRPr lang="en-US" sz="19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3303757" y="219106"/>
        <a:ext cx="1465031" cy="1035027"/>
      </dsp:txXfrm>
    </dsp:sp>
    <dsp:sp modelId="{61C99A59-0D98-7746-A1A6-B34FA4DA7F0E}">
      <dsp:nvSpPr>
        <dsp:cNvPr id="0" name=""/>
        <dsp:cNvSpPr/>
      </dsp:nvSpPr>
      <dsp:spPr>
        <a:xfrm rot="1559671">
          <a:off x="4814558" y="3943424"/>
          <a:ext cx="136126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61269" y="0"/>
              </a:lnTo>
            </a:path>
          </a:pathLst>
        </a:custGeom>
        <a:noFill/>
        <a:ln w="254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FECEC3-AC46-D645-85EC-E59ED383B7AD}">
      <dsp:nvSpPr>
        <dsp:cNvPr id="0" name=""/>
        <dsp:cNvSpPr/>
      </dsp:nvSpPr>
      <dsp:spPr>
        <a:xfrm>
          <a:off x="6106972" y="4075579"/>
          <a:ext cx="1670785" cy="1147013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solidFill>
                <a:schemeClr val="accent2">
                  <a:lumMod val="75000"/>
                </a:schemeClr>
              </a:solidFill>
            </a:rPr>
            <a:t>LANDOWNER</a:t>
          </a:r>
          <a:endParaRPr lang="en-US" sz="17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6162965" y="4131572"/>
        <a:ext cx="1558799" cy="1035027"/>
      </dsp:txXfrm>
    </dsp:sp>
    <dsp:sp modelId="{B89E98DD-79E7-A247-9B7B-AFA395378F33}">
      <dsp:nvSpPr>
        <dsp:cNvPr id="0" name=""/>
        <dsp:cNvSpPr/>
      </dsp:nvSpPr>
      <dsp:spPr>
        <a:xfrm rot="9257573">
          <a:off x="1733619" y="3967892"/>
          <a:ext cx="151269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12695" y="0"/>
              </a:lnTo>
            </a:path>
          </a:pathLst>
        </a:custGeom>
        <a:noFill/>
        <a:ln w="254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D4DAFD-38EF-E740-B663-51D049EB24FB}">
      <dsp:nvSpPr>
        <dsp:cNvPr id="0" name=""/>
        <dsp:cNvSpPr/>
      </dsp:nvSpPr>
      <dsp:spPr>
        <a:xfrm>
          <a:off x="451804" y="4049033"/>
          <a:ext cx="1356675" cy="1147013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solidFill>
                <a:schemeClr val="accent2">
                  <a:lumMod val="75000"/>
                </a:schemeClr>
              </a:solidFill>
            </a:rPr>
            <a:t>DEVELOPER</a:t>
          </a:r>
          <a:endParaRPr lang="en-US" sz="17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507797" y="4105026"/>
        <a:ext cx="1244689" cy="10350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0FF81DD-FC4D-4573-8B72-A829E7A90C20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FE0CB2-07CD-4336-9B08-D242D7D9C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21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dirty="0"/>
              <a:t>Law Office of Alfred</a:t>
            </a:r>
            <a:r>
              <a:rPr lang="en-US" baseline="0" dirty="0"/>
              <a:t> F. Jahns</a:t>
            </a:r>
          </a:p>
          <a:p>
            <a:pPr algn="l"/>
            <a:r>
              <a:rPr lang="en-US" baseline="0" dirty="0"/>
              <a:t>ajahns@jahnsatlaw.com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E0CB2-07CD-4336-9B08-D242D7D9CF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12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dirty="0"/>
              <a:t>Law Office of Alfred</a:t>
            </a:r>
            <a:r>
              <a:rPr lang="en-US" baseline="0" dirty="0"/>
              <a:t> F. Jahns</a:t>
            </a:r>
          </a:p>
          <a:p>
            <a:pPr algn="l"/>
            <a:r>
              <a:rPr lang="en-US" baseline="0" dirty="0"/>
              <a:t>ajahns@jahnsatlaw.com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E0CB2-07CD-4336-9B08-D242D7D9CF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996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dirty="0"/>
              <a:t>Law Office of Alfred</a:t>
            </a:r>
            <a:r>
              <a:rPr lang="en-US" baseline="0" dirty="0"/>
              <a:t> F. Jahns</a:t>
            </a:r>
          </a:p>
          <a:p>
            <a:pPr algn="l"/>
            <a:r>
              <a:rPr lang="en-US" baseline="0" dirty="0"/>
              <a:t>ajahns@jahnsatlaw.com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E0CB2-07CD-4336-9B08-D242D7D9CF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622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dirty="0"/>
              <a:t>Law Office of Alfred</a:t>
            </a:r>
            <a:r>
              <a:rPr lang="en-US" baseline="0" dirty="0"/>
              <a:t> F. Jahns</a:t>
            </a:r>
          </a:p>
          <a:p>
            <a:pPr algn="l"/>
            <a:r>
              <a:rPr lang="en-US" baseline="0" dirty="0"/>
              <a:t>ajahns@jahnsatlaw.com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E0CB2-07CD-4336-9B08-D242D7D9CF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04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5FC3-6DB3-FC40-864F-3FC7CF7D1DE6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B1822-B673-124E-828A-69FE93606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36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5FC3-6DB3-FC40-864F-3FC7CF7D1DE6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B1822-B673-124E-828A-69FE93606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517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5FC3-6DB3-FC40-864F-3FC7CF7D1DE6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B1822-B673-124E-828A-69FE93606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30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5FC3-6DB3-FC40-864F-3FC7CF7D1DE6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B1822-B673-124E-828A-69FE93606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892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5FC3-6DB3-FC40-864F-3FC7CF7D1DE6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B1822-B673-124E-828A-69FE93606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16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5FC3-6DB3-FC40-864F-3FC7CF7D1DE6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B1822-B673-124E-828A-69FE93606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29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5FC3-6DB3-FC40-864F-3FC7CF7D1DE6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B1822-B673-124E-828A-69FE93606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074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5FC3-6DB3-FC40-864F-3FC7CF7D1DE6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B1822-B673-124E-828A-69FE93606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78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5FC3-6DB3-FC40-864F-3FC7CF7D1DE6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B1822-B673-124E-828A-69FE93606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863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5FC3-6DB3-FC40-864F-3FC7CF7D1DE6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B1822-B673-124E-828A-69FE93606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711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5FC3-6DB3-FC40-864F-3FC7CF7D1DE6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B1822-B673-124E-828A-69FE93606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70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A5FC3-6DB3-FC40-864F-3FC7CF7D1DE6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B1822-B673-124E-828A-69FE93606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40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nrm.dfg.ca.gov/FileHandler.ashx?DocumentID=68626&amp;inlin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22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Calibri"/>
              </a:rPr>
              <a:t>OVERVIEW</a:t>
            </a:r>
          </a:p>
          <a:p>
            <a:pPr>
              <a:spcBef>
                <a:spcPts val="2400"/>
              </a:spcBef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Calibri"/>
              </a:rPr>
              <a:t>ECOSYSTEMS SERVICES AND WORKING LANDSCAPES</a:t>
            </a:r>
          </a:p>
          <a:p>
            <a:pPr>
              <a:spcBef>
                <a:spcPts val="2400"/>
              </a:spcBef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Calibri"/>
              </a:rPr>
              <a:t>RANGELAND MITIGATION</a:t>
            </a:r>
          </a:p>
          <a:p>
            <a:pPr>
              <a:spcBef>
                <a:spcPts val="2400"/>
              </a:spcBef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Calibri"/>
              </a:rPr>
              <a:t>CARBON CREDIT PROJECTS</a:t>
            </a:r>
          </a:p>
          <a:p>
            <a:pPr>
              <a:spcBef>
                <a:spcPts val="2400"/>
              </a:spcBef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Calibri"/>
              </a:rPr>
              <a:t>LOCAL FARMLAND MITIGATION POLICIES</a:t>
            </a:r>
          </a:p>
          <a:p>
            <a:pPr marL="0" indent="0">
              <a:spcBef>
                <a:spcPts val="0"/>
              </a:spcBef>
              <a:buNone/>
            </a:pPr>
            <a:endParaRPr lang="en-US" sz="1000" dirty="0">
              <a:solidFill>
                <a:schemeClr val="accent3">
                  <a:lumMod val="50000"/>
                </a:schemeClr>
              </a:solidFill>
              <a:latin typeface="Calibri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000" dirty="0">
              <a:solidFill>
                <a:schemeClr val="accent3">
                  <a:lumMod val="50000"/>
                </a:schemeClr>
              </a:solidFill>
              <a:latin typeface="Calibri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000" dirty="0">
              <a:solidFill>
                <a:schemeClr val="accent3">
                  <a:lumMod val="50000"/>
                </a:schemeClr>
              </a:solidFill>
              <a:latin typeface="Calibri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000" dirty="0">
              <a:solidFill>
                <a:schemeClr val="accent3">
                  <a:lumMod val="50000"/>
                </a:schemeClr>
              </a:solidFill>
              <a:latin typeface="Calibri"/>
            </a:endParaRPr>
          </a:p>
          <a:p>
            <a:pPr marL="0" indent="0">
              <a:spcBef>
                <a:spcPts val="2400"/>
              </a:spcBef>
              <a:buNone/>
            </a:pPr>
            <a:endParaRPr lang="en-US" sz="1000" dirty="0">
              <a:solidFill>
                <a:schemeClr val="accent3">
                  <a:lumMod val="50000"/>
                </a:schemeClr>
              </a:solidFill>
              <a:latin typeface="Calibri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Calibri"/>
                <a:ea typeface="Wingdings"/>
                <a:cs typeface="Wingdings"/>
                <a:sym typeface="Wingdings"/>
              </a:rPr>
              <a:t>MITIGATION SUMMIT</a:t>
            </a:r>
            <a:br>
              <a:rPr lang="en-US" b="1" dirty="0">
                <a:solidFill>
                  <a:schemeClr val="accent3">
                    <a:lumMod val="50000"/>
                  </a:schemeClr>
                </a:solidFill>
                <a:latin typeface="Calibri"/>
                <a:ea typeface="Wingdings"/>
                <a:cs typeface="Wingdings"/>
                <a:sym typeface="Wingdings"/>
              </a:rPr>
            </a:br>
            <a:r>
              <a:rPr lang="en-US" sz="2200" b="1" dirty="0">
                <a:solidFill>
                  <a:schemeClr val="accent3">
                    <a:lumMod val="50000"/>
                  </a:schemeClr>
                </a:solidFill>
                <a:latin typeface="Calibri"/>
                <a:ea typeface="Wingdings"/>
                <a:cs typeface="Wingdings"/>
                <a:sym typeface="Wingdings"/>
              </a:rPr>
              <a:t>_______________________________________________________________</a:t>
            </a:r>
            <a:endParaRPr lang="en-US" sz="2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7556" y="6324923"/>
            <a:ext cx="1642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accent3">
                    <a:lumMod val="50000"/>
                  </a:schemeClr>
                </a:solidFill>
              </a:rPr>
              <a:t>Law Office of Alfred F. Jahns</a:t>
            </a:r>
          </a:p>
          <a:p>
            <a:r>
              <a:rPr lang="en-US" sz="1000" dirty="0">
                <a:solidFill>
                  <a:schemeClr val="accent3">
                    <a:lumMod val="50000"/>
                  </a:schemeClr>
                </a:solidFill>
              </a:rPr>
              <a:t>afjahns@jahnsatlaw.com</a:t>
            </a:r>
          </a:p>
        </p:txBody>
      </p:sp>
    </p:spTree>
    <p:extLst>
      <p:ext uri="{BB962C8B-B14F-4D97-AF65-F5344CB8AC3E}">
        <p14:creationId xmlns:p14="http://schemas.microsoft.com/office/powerpoint/2010/main" val="453446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40885"/>
            <a:ext cx="7772400" cy="80824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CONSERVATION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Wingdings"/>
                <a:ea typeface="Wingdings"/>
                <a:cs typeface="Wingdings"/>
                <a:sym typeface="Wingdings"/>
              </a:rPr>
              <a:t>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sym typeface="Wingdings"/>
              </a:rPr>
              <a:t>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MITIGATION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4250" y="1905134"/>
            <a:ext cx="6400800" cy="416627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solidFill>
                  <a:schemeClr val="accent3">
                    <a:lumMod val="50000"/>
                  </a:schemeClr>
                </a:solidFill>
              </a:rPr>
              <a:t>The involvement of a land trust in serving a mitigation function typically arises out of its core mission of protecting one or more of the natural, scenic, historical, agricultural, forested or open-space conditions of particular land.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Wingdings"/>
                <a:ea typeface="Wingdings"/>
                <a:cs typeface="Wingdings"/>
                <a:sym typeface="Wingdings"/>
              </a:rPr>
              <a:t></a:t>
            </a:r>
            <a:endParaRPr lang="en-US" sz="120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1800" dirty="0">
                <a:solidFill>
                  <a:schemeClr val="accent3">
                    <a:lumMod val="50000"/>
                  </a:schemeClr>
                </a:solidFill>
              </a:rPr>
              <a:t>Regulatory-driven, compensatory mitigation transactions are potential additional sources of economic support for a land trust’s conservation mission, but . . 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Wingdings"/>
                <a:ea typeface="Wingdings"/>
                <a:cs typeface="Wingdings"/>
                <a:sym typeface="Wingdings"/>
              </a:rPr>
              <a:t></a:t>
            </a:r>
            <a:endParaRPr lang="en-US" sz="1800" dirty="0">
              <a:solidFill>
                <a:schemeClr val="accent3">
                  <a:lumMod val="50000"/>
                </a:schemeClr>
              </a:solidFill>
              <a:latin typeface="Wingdings"/>
              <a:ea typeface="Wingdings"/>
              <a:cs typeface="Wingdings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solidFill>
                  <a:schemeClr val="accent3">
                    <a:lumMod val="50000"/>
                  </a:schemeClr>
                </a:solidFill>
              </a:rPr>
              <a:t>For each opportunity to participate in a mitigation transaction, the land trust must evaluate whether its conservation mission and capacities are sufficiently aligned with the responsibilities.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algn="l"/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338667" y="6398552"/>
            <a:ext cx="2460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accent3">
                    <a:lumMod val="50000"/>
                  </a:schemeClr>
                </a:solidFill>
              </a:rPr>
              <a:t>Law Office of Alfred F. Jahns</a:t>
            </a:r>
          </a:p>
          <a:p>
            <a:r>
              <a:rPr lang="en-US" sz="1000" dirty="0">
                <a:solidFill>
                  <a:schemeClr val="accent3">
                    <a:lumMod val="50000"/>
                  </a:schemeClr>
                </a:solidFill>
              </a:rPr>
              <a:t>afjahns@jahnsatlaw.com</a:t>
            </a:r>
          </a:p>
        </p:txBody>
      </p:sp>
    </p:spTree>
    <p:extLst>
      <p:ext uri="{BB962C8B-B14F-4D97-AF65-F5344CB8AC3E}">
        <p14:creationId xmlns:p14="http://schemas.microsoft.com/office/powerpoint/2010/main" val="2982190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034346362"/>
              </p:ext>
            </p:extLst>
          </p:nvPr>
        </p:nvGraphicFramePr>
        <p:xfrm>
          <a:off x="897468" y="1168400"/>
          <a:ext cx="7360438" cy="55455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762000" y="338668"/>
            <a:ext cx="7628467" cy="965200"/>
          </a:xfrm>
        </p:spPr>
        <p:txBody>
          <a:bodyPr/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LAND TRUST ROLES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6268" y="6381367"/>
            <a:ext cx="1653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accent3">
                    <a:lumMod val="50000"/>
                  </a:schemeClr>
                </a:solidFill>
              </a:rPr>
              <a:t>Law Office of Alfred F. Jahns</a:t>
            </a:r>
          </a:p>
          <a:p>
            <a:r>
              <a:rPr lang="en-US" sz="1000" dirty="0">
                <a:solidFill>
                  <a:schemeClr val="accent3">
                    <a:lumMod val="50000"/>
                  </a:schemeClr>
                </a:solidFill>
              </a:rPr>
              <a:t>afjahns@jahnsatlaw.com</a:t>
            </a:r>
          </a:p>
        </p:txBody>
      </p:sp>
    </p:spTree>
    <p:extLst>
      <p:ext uri="{BB962C8B-B14F-4D97-AF65-F5344CB8AC3E}">
        <p14:creationId xmlns:p14="http://schemas.microsoft.com/office/powerpoint/2010/main" val="19657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4F6228"/>
                </a:solidFill>
              </a:rPr>
              <a:t>LAND TRUST RELATIONSHIPS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5222912"/>
              </p:ext>
            </p:extLst>
          </p:nvPr>
        </p:nvGraphicFramePr>
        <p:xfrm>
          <a:off x="480059" y="1151467"/>
          <a:ext cx="8229600" cy="5706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158067" y="2948687"/>
            <a:ext cx="1193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Regulatory</a:t>
            </a:r>
          </a:p>
        </p:txBody>
      </p:sp>
      <p:sp>
        <p:nvSpPr>
          <p:cNvPr id="7" name="TextBox 6"/>
          <p:cNvSpPr txBox="1"/>
          <p:nvPr/>
        </p:nvSpPr>
        <p:spPr>
          <a:xfrm rot="1551713">
            <a:off x="5412840" y="5105705"/>
            <a:ext cx="9728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984807"/>
                </a:solidFill>
              </a:rPr>
              <a:t>Contractual</a:t>
            </a:r>
          </a:p>
        </p:txBody>
      </p:sp>
      <p:sp>
        <p:nvSpPr>
          <p:cNvPr id="8" name="TextBox 7"/>
          <p:cNvSpPr txBox="1"/>
          <p:nvPr/>
        </p:nvSpPr>
        <p:spPr>
          <a:xfrm rot="20062947">
            <a:off x="2637672" y="5116671"/>
            <a:ext cx="9295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984807"/>
                </a:solidFill>
              </a:rPr>
              <a:t>Contractual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42932" y="2948687"/>
            <a:ext cx="9990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984807"/>
                </a:solidFill>
              </a:rPr>
              <a:t>Contractual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57570" y="6457833"/>
            <a:ext cx="1743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accent3">
                    <a:lumMod val="50000"/>
                  </a:schemeClr>
                </a:solidFill>
              </a:rPr>
              <a:t>Law Office of Alfred F. Jahns</a:t>
            </a:r>
          </a:p>
          <a:p>
            <a:r>
              <a:rPr lang="en-US" sz="1000" dirty="0">
                <a:solidFill>
                  <a:schemeClr val="accent3">
                    <a:lumMod val="50000"/>
                  </a:schemeClr>
                </a:solidFill>
              </a:rPr>
              <a:t>afjahns@jahnsatlaw.com</a:t>
            </a:r>
          </a:p>
        </p:txBody>
      </p:sp>
    </p:spTree>
    <p:extLst>
      <p:ext uri="{BB962C8B-B14F-4D97-AF65-F5344CB8AC3E}">
        <p14:creationId xmlns:p14="http://schemas.microsoft.com/office/powerpoint/2010/main" val="1701195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Mitigation Transaction Contexts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Project-Specific Preserves</a:t>
            </a:r>
          </a:p>
          <a:p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Mitigation and Conservation Banks</a:t>
            </a:r>
          </a:p>
          <a:p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Implementation of Regional Strategies</a:t>
            </a:r>
          </a:p>
          <a:p>
            <a:pPr lvl="1"/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Habitat Conservation Plans</a:t>
            </a:r>
          </a:p>
          <a:p>
            <a:pPr lvl="1"/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Natural Community Conservation Plans</a:t>
            </a:r>
          </a:p>
          <a:p>
            <a:pPr lvl="1"/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Regional Conservation Investment Strategies</a:t>
            </a:r>
          </a:p>
          <a:p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Implementation of In-Lieu Fee Programs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6266" y="6417285"/>
            <a:ext cx="17215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accent3">
                    <a:lumMod val="50000"/>
                  </a:schemeClr>
                </a:solidFill>
              </a:rPr>
              <a:t>Law Office of Alfred F. Jahns</a:t>
            </a:r>
          </a:p>
          <a:p>
            <a:r>
              <a:rPr lang="en-US" sz="1000" dirty="0">
                <a:solidFill>
                  <a:schemeClr val="accent3">
                    <a:lumMod val="50000"/>
                  </a:schemeClr>
                </a:solidFill>
              </a:rPr>
              <a:t>afjahns@jahnsatlaw.com</a:t>
            </a:r>
          </a:p>
        </p:txBody>
      </p:sp>
    </p:spTree>
    <p:extLst>
      <p:ext uri="{BB962C8B-B14F-4D97-AF65-F5344CB8AC3E}">
        <p14:creationId xmlns:p14="http://schemas.microsoft.com/office/powerpoint/2010/main" val="4106177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DEVELOPMENTS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3680"/>
          </a:xfrm>
        </p:spPr>
        <p:txBody>
          <a:bodyPr>
            <a:normAutofit fontScale="32500" lnSpcReduction="20000"/>
          </a:bodyPr>
          <a:lstStyle/>
          <a:p>
            <a:r>
              <a:rPr lang="en-US" sz="6200" dirty="0">
                <a:solidFill>
                  <a:schemeClr val="accent3">
                    <a:lumMod val="50000"/>
                  </a:schemeClr>
                </a:solidFill>
              </a:rPr>
              <a:t>Legislation</a:t>
            </a:r>
          </a:p>
          <a:p>
            <a:pPr lvl="1"/>
            <a:r>
              <a:rPr lang="en-US" sz="4900" dirty="0">
                <a:solidFill>
                  <a:schemeClr val="accent3">
                    <a:lumMod val="50000"/>
                  </a:schemeClr>
                </a:solidFill>
              </a:rPr>
              <a:t>AB 398: Extension of the carbon emission cap and trade program until end of 2030</a:t>
            </a:r>
          </a:p>
          <a:p>
            <a:pPr lvl="1">
              <a:spcAft>
                <a:spcPts val="1200"/>
              </a:spcAft>
            </a:pPr>
            <a:r>
              <a:rPr lang="en-US" sz="4900" dirty="0">
                <a:solidFill>
                  <a:schemeClr val="accent3">
                    <a:lumMod val="50000"/>
                  </a:schemeClr>
                </a:solidFill>
              </a:rPr>
              <a:t>AB 2087 (Fish and Game Code Sections 1850 – 1861): Regional Conservation Investment Strategy Pilot Program</a:t>
            </a:r>
          </a:p>
          <a:p>
            <a:r>
              <a:rPr lang="en-US" sz="6200" dirty="0">
                <a:solidFill>
                  <a:schemeClr val="accent3">
                    <a:lumMod val="50000"/>
                  </a:schemeClr>
                </a:solidFill>
              </a:rPr>
              <a:t>Regulation/Policy</a:t>
            </a:r>
          </a:p>
          <a:p>
            <a:pPr lvl="1"/>
            <a:r>
              <a:rPr lang="en-US" sz="4900" dirty="0">
                <a:solidFill>
                  <a:schemeClr val="accent3">
                    <a:lumMod val="50000"/>
                  </a:schemeClr>
                </a:solidFill>
              </a:rPr>
              <a:t>Refinement of the multi-agency CE template (March 2017 - inter alia incorporating language in compliance with Cal. Gov. Code Sections 65967(e) re reversion and 69566(j) re use of net proceeds from condemnation)</a:t>
            </a:r>
          </a:p>
          <a:p>
            <a:pPr lvl="1"/>
            <a:r>
              <a:rPr lang="en-US" sz="4900" dirty="0">
                <a:solidFill>
                  <a:schemeClr val="accent3">
                    <a:lumMod val="50000"/>
                  </a:schemeClr>
                </a:solidFill>
              </a:rPr>
              <a:t>Refinement of the Bank Enabling Instrument (September 2017)</a:t>
            </a:r>
          </a:p>
          <a:p>
            <a:pPr lvl="1">
              <a:spcAft>
                <a:spcPts val="1200"/>
              </a:spcAft>
            </a:pPr>
            <a:r>
              <a:rPr lang="en-US" sz="4900" dirty="0">
                <a:solidFill>
                  <a:schemeClr val="accent3">
                    <a:lumMod val="50000"/>
                  </a:schemeClr>
                </a:solidFill>
              </a:rPr>
              <a:t>Fine tuning of the CDFW evaluation process for approving land trusts to hold CEs in mitigation transactions (per Cal. Gov. Code Section 65967(c))</a:t>
            </a:r>
          </a:p>
          <a:p>
            <a:r>
              <a:rPr lang="en-US" sz="6200" dirty="0">
                <a:solidFill>
                  <a:schemeClr val="accent3">
                    <a:lumMod val="50000"/>
                  </a:schemeClr>
                </a:solidFill>
              </a:rPr>
              <a:t>Implementation</a:t>
            </a:r>
          </a:p>
          <a:p>
            <a:pPr lvl="1"/>
            <a:r>
              <a:rPr lang="en-US" sz="4900" dirty="0">
                <a:solidFill>
                  <a:schemeClr val="accent3">
                    <a:lumMod val="50000"/>
                  </a:schemeClr>
                </a:solidFill>
              </a:rPr>
              <a:t>Continuing development of regional-level habitat conservation and natural community conservation planning (approved plans and plans under development together cover more than 7 million acres and will provide conservation for nearly 400 special status species and a wide diversity of natural community types throughout California. </a:t>
            </a:r>
            <a:r>
              <a:rPr lang="en-US" sz="4900" dirty="0">
                <a:solidFill>
                  <a:schemeClr val="accent3">
                    <a:lumMod val="50000"/>
                  </a:schemeClr>
                </a:solidFill>
                <a:hlinkClick r:id="rId2"/>
              </a:rPr>
              <a:t>https://nrm.dfg.ca.gov/FileHandler.ashx?DocumentID=68626&amp;inline</a:t>
            </a:r>
            <a:endParaRPr lang="en-US" sz="4900" dirty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r>
              <a:rPr lang="en-US" sz="4900" dirty="0">
                <a:solidFill>
                  <a:schemeClr val="accent3">
                    <a:lumMod val="50000"/>
                  </a:schemeClr>
                </a:solidFill>
              </a:rPr>
              <a:t>First draft RCIS Plan (Santa Clara County) published for public comments</a:t>
            </a:r>
          </a:p>
          <a:p>
            <a:pPr marL="457200" lvl="1" indent="0">
              <a:buNone/>
            </a:pPr>
            <a:endParaRPr lang="en-US" sz="4100" dirty="0"/>
          </a:p>
        </p:txBody>
      </p:sp>
      <p:sp>
        <p:nvSpPr>
          <p:cNvPr id="4" name="TextBox 3"/>
          <p:cNvSpPr txBox="1"/>
          <p:nvPr/>
        </p:nvSpPr>
        <p:spPr>
          <a:xfrm>
            <a:off x="158045" y="6353880"/>
            <a:ext cx="20658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accent3">
                    <a:lumMod val="50000"/>
                  </a:schemeClr>
                </a:solidFill>
              </a:rPr>
              <a:t>Law Office of Alfred F. Jahns</a:t>
            </a:r>
          </a:p>
          <a:p>
            <a:r>
              <a:rPr lang="en-US" sz="1000" dirty="0">
                <a:solidFill>
                  <a:schemeClr val="accent3">
                    <a:lumMod val="50000"/>
                  </a:schemeClr>
                </a:solidFill>
              </a:rPr>
              <a:t>afjahns@jahnsatlaw.com</a:t>
            </a:r>
          </a:p>
        </p:txBody>
      </p:sp>
    </p:spTree>
    <p:extLst>
      <p:ext uri="{BB962C8B-B14F-4D97-AF65-F5344CB8AC3E}">
        <p14:creationId xmlns:p14="http://schemas.microsoft.com/office/powerpoint/2010/main" val="1567967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1220</TotalTime>
  <Words>495</Words>
  <Application>Microsoft Office PowerPoint</Application>
  <PresentationFormat>On-screen Show (4:3)</PresentationFormat>
  <Paragraphs>77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MITIGATION SUMMIT _______________________________________________________________</vt:lpstr>
      <vt:lpstr>CONSERVATION  MITIGATION</vt:lpstr>
      <vt:lpstr>LAND TRUST ROLES</vt:lpstr>
      <vt:lpstr>LAND TRUST RELATIONSHIPS</vt:lpstr>
      <vt:lpstr>Mitigation Transaction Contexts</vt:lpstr>
      <vt:lpstr>DEVELOPMENTS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MITIGATION SUMMIT</dc:title>
  <dc:creator>Alfred Jahns</dc:creator>
  <cp:lastModifiedBy>Grace VohdenSnead</cp:lastModifiedBy>
  <cp:revision>21</cp:revision>
  <cp:lastPrinted>2018-03-08T18:27:05Z</cp:lastPrinted>
  <dcterms:created xsi:type="dcterms:W3CDTF">2018-03-04T23:37:00Z</dcterms:created>
  <dcterms:modified xsi:type="dcterms:W3CDTF">2018-03-15T16:50:16Z</dcterms:modified>
</cp:coreProperties>
</file>